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87" r:id="rId3"/>
    <p:sldId id="288" r:id="rId4"/>
    <p:sldId id="289" r:id="rId5"/>
    <p:sldId id="291" r:id="rId6"/>
    <p:sldId id="307" r:id="rId7"/>
    <p:sldId id="304" r:id="rId8"/>
    <p:sldId id="305" r:id="rId9"/>
    <p:sldId id="295" r:id="rId10"/>
    <p:sldId id="296" r:id="rId11"/>
    <p:sldId id="298" r:id="rId12"/>
    <p:sldId id="311" r:id="rId13"/>
    <p:sldId id="310" r:id="rId14"/>
    <p:sldId id="309" r:id="rId15"/>
    <p:sldId id="308" r:id="rId16"/>
    <p:sldId id="312" r:id="rId17"/>
    <p:sldId id="313" r:id="rId18"/>
    <p:sldId id="302" r:id="rId19"/>
    <p:sldId id="300" r:id="rId20"/>
    <p:sldId id="297" r:id="rId21"/>
    <p:sldId id="315" r:id="rId22"/>
    <p:sldId id="314" r:id="rId23"/>
    <p:sldId id="303" r:id="rId24"/>
    <p:sldId id="299" r:id="rId25"/>
    <p:sldId id="293" r:id="rId26"/>
    <p:sldId id="290" r:id="rId27"/>
    <p:sldId id="30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3BB690BE-96E5-4B69-823E-E68C7C6FD86B}">
          <p14:sldIdLst>
            <p14:sldId id="256"/>
            <p14:sldId id="287"/>
            <p14:sldId id="288"/>
            <p14:sldId id="289"/>
            <p14:sldId id="291"/>
            <p14:sldId id="307"/>
            <p14:sldId id="304"/>
            <p14:sldId id="305"/>
            <p14:sldId id="295"/>
            <p14:sldId id="296"/>
          </p14:sldIdLst>
        </p14:section>
        <p14:section name="dijkstra_principe" id="{F8AC8DD9-1B21-4A1C-A0E4-8A3D52F32192}">
          <p14:sldIdLst>
            <p14:sldId id="298"/>
            <p14:sldId id="311"/>
            <p14:sldId id="310"/>
            <p14:sldId id="309"/>
            <p14:sldId id="308"/>
            <p14:sldId id="312"/>
            <p14:sldId id="313"/>
          </p14:sldIdLst>
        </p14:section>
        <p14:section name="Suite" id="{AA0BA11E-7A93-426B-9BBB-DDBF8C300990}">
          <p14:sldIdLst>
            <p14:sldId id="302"/>
            <p14:sldId id="300"/>
            <p14:sldId id="297"/>
            <p14:sldId id="315"/>
            <p14:sldId id="314"/>
            <p14:sldId id="303"/>
            <p14:sldId id="299"/>
            <p14:sldId id="293"/>
            <p14:sldId id="290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A7456-99BC-47B2-9805-AACA09FB2F8B}" type="datetimeFigureOut">
              <a:rPr lang="fr-FR" smtClean="0"/>
              <a:t>02/09/2022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B2BED-EB30-4CA0-87E5-1A859D0366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20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VANS Group">
  <p:cSld name="ADVANS Group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BD08E1B-0BC5-40E2-85A8-8730A689EC5F}" type="datetime1">
              <a:rPr lang="fr-FR" smtClean="0"/>
              <a:t>02/09/2022</a:t>
            </a:fld>
            <a:endParaRPr lang="fr-FR"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9642536" y="274498"/>
            <a:ext cx="2262809" cy="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3196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SYS Design" type="obj">
  <p:cSld name="ELSYS Desig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72CC8D89-0E75-4D22-B7C6-678C77EB7271}" type="datetime1">
              <a:rPr lang="fr-FR" smtClean="0"/>
              <a:t>02/09/2022</a:t>
            </a:fld>
            <a:endParaRPr lang="fr-FR"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803211" y="87385"/>
            <a:ext cx="1148829" cy="1061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23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Diapositive de tit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14401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1" y="6356352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8BB4358-87D1-45BC-879B-1C2F4A2E8DA8}" type="datetime1">
              <a:rPr lang="fr-FR" smtClean="0"/>
              <a:t>02/09/2022</a:t>
            </a:fld>
            <a:endParaRPr lang="fr-FR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35491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ViSTO">
  <p:cSld name="AViS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C7B77F15-691A-44B1-A209-505596B45EDD}" type="datetime1">
              <a:rPr lang="fr-FR" smtClean="0"/>
              <a:t>02/09/2022</a:t>
            </a:fld>
            <a:endParaRPr lang="fr-FR"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716122" y="173366"/>
            <a:ext cx="1210687" cy="88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4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CAGINE">
  <p:cSld name="MECAGIN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837182C-1BF6-42ED-86EF-4E7C5C171990}" type="datetime1">
              <a:rPr lang="fr-FR" smtClean="0"/>
              <a:t>02/09/2022</a:t>
            </a:fld>
            <a:endParaRPr lang="fr-FR"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0215953" y="116412"/>
            <a:ext cx="1710415" cy="957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85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ASTERN EUROPE">
  <p:cSld name="EASTERN EUROP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AF1362E4-8A37-4580-A910-4D1B93498072}" type="datetime1">
              <a:rPr lang="fr-FR" smtClean="0"/>
              <a:t>02/09/2022</a:t>
            </a:fld>
            <a:endParaRPr lang="fr-FR"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-19049" y="-6958"/>
            <a:ext cx="12192000" cy="124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 cstate="print">
            <a:alphaModFix/>
          </a:blip>
          <a:srcRect t="97756"/>
          <a:stretch/>
        </p:blipFill>
        <p:spPr>
          <a:xfrm>
            <a:off x="-19049" y="6718301"/>
            <a:ext cx="12230100" cy="19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430"/>
              </a:buClr>
              <a:buSzPts val="3300"/>
              <a:buFont typeface="Arial"/>
              <a:buNone/>
              <a:defRPr>
                <a:solidFill>
                  <a:srgbClr val="0064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354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C591A672-F2C2-41CC-8E4D-3AAA954DF7B0}" type="datetime1">
              <a:rPr lang="fr-FR" smtClean="0"/>
              <a:t>02/09/2022</a:t>
            </a:fld>
            <a:endParaRPr lang="fr-FR"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fr-FR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66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82588" rtl="0">
              <a:spcBef>
                <a:spcPts val="1067"/>
              </a:spcBef>
              <a:spcAft>
                <a:spcPts val="0"/>
              </a:spcAft>
              <a:buSzPts val="2100"/>
              <a:buChar char="•"/>
              <a:defRPr/>
            </a:lvl1pPr>
            <a:lvl2pPr marL="1219170" lvl="1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2pPr>
            <a:lvl3pPr marL="1828754" lvl="2" indent="-431789" rtl="0">
              <a:spcBef>
                <a:spcPts val="533"/>
              </a:spcBef>
              <a:spcAft>
                <a:spcPts val="0"/>
              </a:spcAft>
              <a:buSzPts val="1500"/>
              <a:buChar char="•"/>
              <a:defRPr/>
            </a:lvl3pPr>
            <a:lvl4pPr marL="2438339" lvl="3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rtl="0">
              <a:spcBef>
                <a:spcPts val="533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46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9B63B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9B63B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2BA4908-2CE3-44B8-A868-0862C849C024}" type="datetime1">
              <a:rPr lang="fr-FR" smtClean="0"/>
              <a:t>02/09/2022</a:t>
            </a:fld>
            <a:endParaRPr lang="fr-FR"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fr-FR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7A4F88-F7D4-4929-B1B4-8D4680E40F0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0" cstate="print">
            <a:alphaModFix/>
          </a:blip>
          <a:srcRect b="82406"/>
          <a:stretch/>
        </p:blipFill>
        <p:spPr>
          <a:xfrm>
            <a:off x="-5737" y="-586"/>
            <a:ext cx="12197740" cy="122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770531"/>
            <a:ext cx="10515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468D"/>
              </a:buClr>
              <a:buSzPts val="3300"/>
              <a:buFont typeface="Arial"/>
              <a:buNone/>
              <a:defRPr sz="3300" b="1" i="0" u="none" strike="noStrike" cap="none">
                <a:solidFill>
                  <a:srgbClr val="204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0" cstate="print">
            <a:alphaModFix/>
          </a:blip>
          <a:srcRect t="97756"/>
          <a:stretch/>
        </p:blipFill>
        <p:spPr>
          <a:xfrm>
            <a:off x="-11594" y="6725480"/>
            <a:ext cx="12230100" cy="190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9482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03E22-A68F-43B4-8A2A-8135BAB9C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4400" dirty="0"/>
              <a:t>Design FPGA pour Robot Autonome de Surveillance</a:t>
            </a:r>
            <a:endParaRPr lang="fr-FR" sz="7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DA1A89-6A6D-438F-AD0A-7258D468F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Isabelle Van Leeuwen</a:t>
            </a:r>
          </a:p>
          <a:p>
            <a:endParaRPr lang="fr-FR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INP ENSEEIHT filière 3EA - INSYS</a:t>
            </a:r>
            <a:endParaRPr lang="fr-FR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Année 2021- 2022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3D9F68-1A4D-1757-8B5A-7F9C52D397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D51341-735B-0266-830F-EAA9D69D0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" y="3237218"/>
            <a:ext cx="348488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161484-E42D-80D2-1CCC-5CBED09962BC}"/>
              </a:ext>
            </a:extLst>
          </p:cNvPr>
          <p:cNvSpPr txBox="1"/>
          <p:nvPr/>
        </p:nvSpPr>
        <p:spPr>
          <a:xfrm>
            <a:off x="1104550" y="1682362"/>
            <a:ext cx="9982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888888"/>
                </a:solidFill>
                <a:latin typeface="+mn-lt"/>
                <a:cs typeface="Times New Roman" panose="02020603050405020304" pitchFamily="18" charset="0"/>
              </a:rPr>
              <a:t>Soutenance de stage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3104E6-4E83-53DB-4B15-134A8DC78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" y="458944"/>
            <a:ext cx="4041768" cy="7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FE85E0-C454-4011-464E-E8219D3DA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20" y="80315"/>
            <a:ext cx="1132514" cy="10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216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FD45D3-34C8-D396-1B2E-F251E82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III. </a:t>
            </a:r>
            <a:r>
              <a:rPr lang="fr-FR" dirty="0"/>
              <a:t>Architecture fonctionnelle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2AABFB-244B-BBFA-0B50-2C89B04EC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E3E535A-9CCC-F5A9-031E-6C99A93EC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43" y="1221841"/>
            <a:ext cx="6490114" cy="56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(1/9)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60645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32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(2/9)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33563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53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(3/9)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8938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8C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5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(4/9)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428639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8C/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8B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15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(5/9)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92202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8C/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8B/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10D/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436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(6/9)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97616"/>
              </p:ext>
            </p:extLst>
          </p:nvPr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8C/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8B/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10D/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39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Le principe (7/9)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11" y="1406525"/>
            <a:ext cx="5713602" cy="2727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Permet de résoudre le problème du plus court chemin </a:t>
            </a:r>
          </a:p>
          <a:p>
            <a:pPr>
              <a:lnSpc>
                <a:spcPct val="100000"/>
              </a:lnSpc>
            </a:pPr>
            <a:r>
              <a:rPr lang="fr-FR" dirty="0"/>
              <a:t>Distances entre les sommets représentés par un poids</a:t>
            </a:r>
          </a:p>
          <a:p>
            <a:r>
              <a:rPr lang="fr-FR" dirty="0"/>
              <a:t>Exemple : Aller du sommet A à E par le plus court chemin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B951E9-4C5D-D6C6-4E51-A1AE7D1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305731"/>
            <a:ext cx="3810000" cy="2352675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A2FA013A-E53C-A6E1-A6B5-72F944243C78}"/>
              </a:ext>
            </a:extLst>
          </p:cNvPr>
          <p:cNvGraphicFramePr>
            <a:graphicFrameLocks noGrp="1"/>
          </p:cNvGraphicFramePr>
          <p:nvPr/>
        </p:nvGraphicFramePr>
        <p:xfrm>
          <a:off x="2816805" y="3825896"/>
          <a:ext cx="5713602" cy="28956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2267">
                  <a:extLst>
                    <a:ext uri="{9D8B030D-6E8A-4147-A177-3AD203B41FA5}">
                      <a16:colId xmlns:a16="http://schemas.microsoft.com/office/drawing/2014/main" val="354351355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3312381003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50269710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642508121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4166265237"/>
                    </a:ext>
                  </a:extLst>
                </a:gridCol>
                <a:gridCol w="952267">
                  <a:extLst>
                    <a:ext uri="{9D8B030D-6E8A-4147-A177-3AD203B41FA5}">
                      <a16:colId xmlns:a16="http://schemas.microsoft.com/office/drawing/2014/main" val="2143638539"/>
                    </a:ext>
                  </a:extLst>
                </a:gridCol>
              </a:tblGrid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/>
                        <a:t>Chemin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32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2551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189969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8C/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311053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8B/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29025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10D/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</a:rPr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14062"/>
                  </a:ext>
                </a:extLst>
              </a:tr>
              <a:tr h="41366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tx1"/>
                          </a:solidFill>
                        </a:rPr>
                        <a:t>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7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38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719542"/>
            <a:ext cx="10515600" cy="535200"/>
          </a:xfrm>
        </p:spPr>
        <p:txBody>
          <a:bodyPr/>
          <a:lstStyle/>
          <a:p>
            <a:r>
              <a:rPr lang="fr-FR" dirty="0"/>
              <a:t>IV. Algorithme de Dijkstra : Le plan de l’agence (8/9)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FD3CF-360C-DDF5-C53A-D2402A08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19841"/>
            <a:ext cx="6342776" cy="34241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17 sommets 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1 chemin possible pour aller d’un sommet à un autre</a:t>
            </a:r>
          </a:p>
          <a:p>
            <a:pPr marL="186262" indent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-FR" dirty="0">
                <a:sym typeface="Wingdings" panose="05000000000000000000" pitchFamily="2" charset="2"/>
              </a:rPr>
              <a:t> Chaque chemin a un poids de 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A34BD0-1082-93A1-922C-230BAC72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76" y="1442369"/>
            <a:ext cx="4618152" cy="47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0C73C-49F2-E444-DCA1-031910A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Algorithme de Dijkstra : Schéma bloc (9/9)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4C7470-2E79-B2AD-ED27-2EC9864BED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AC0A8E-A051-44B9-40F4-F1254A9C0E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" y="1305731"/>
            <a:ext cx="10880521" cy="5476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67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9E61B6-E230-C1F4-8B31-685D6B40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A7D9C5-E56A-DBD9-4C36-40F0FEA08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/>
              <a:t>Introduction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Présentation du contexte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Spécifications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Architecture fonctionnelle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Algorithme de Dijkstra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Gestionnaire de RFID</a:t>
            </a:r>
          </a:p>
          <a:p>
            <a:pPr marL="700612" indent="-514350">
              <a:buFont typeface="+mj-lt"/>
              <a:buAutoNum type="romanUcPeriod"/>
            </a:pPr>
            <a:r>
              <a:rPr lang="fr-FR" sz="2400" dirty="0"/>
              <a:t>Résultats </a:t>
            </a:r>
          </a:p>
          <a:p>
            <a:r>
              <a:rPr lang="fr-FR" sz="2400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E9C363-6891-369D-6D85-BFFEADF03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73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67AC6-9925-4D70-D806-A07D1B75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1006"/>
            <a:ext cx="10515600" cy="535200"/>
          </a:xfrm>
        </p:spPr>
        <p:txBody>
          <a:bodyPr/>
          <a:lstStyle/>
          <a:p>
            <a:r>
              <a:rPr lang="fr-FR" dirty="0"/>
              <a:t>V. Gestionnaire de RFID : Utilisation (1/5)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622E6A-96C0-0C10-BA0C-A2D64374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88621EF-FA82-5EF9-07AB-DE7AA968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25" y="1829888"/>
            <a:ext cx="3692481" cy="382112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0D734C-05D8-1DC2-C3E3-B29DC8F5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4" y="2069202"/>
            <a:ext cx="4015806" cy="358180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518C43B-836A-2A36-1221-F4AD79DEC838}"/>
              </a:ext>
            </a:extLst>
          </p:cNvPr>
          <p:cNvSpPr txBox="1"/>
          <p:nvPr/>
        </p:nvSpPr>
        <p:spPr>
          <a:xfrm>
            <a:off x="2628900" y="5651009"/>
            <a:ext cx="6734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Données stockées dans les tags : numéro de sommet + position du tag sur la ligne </a:t>
            </a:r>
          </a:p>
        </p:txBody>
      </p:sp>
    </p:spTree>
    <p:extLst>
      <p:ext uri="{BB962C8B-B14F-4D97-AF65-F5344CB8AC3E}">
        <p14:creationId xmlns:p14="http://schemas.microsoft.com/office/powerpoint/2010/main" val="179762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67AC6-9925-4D70-D806-A07D1B75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1006"/>
            <a:ext cx="10515600" cy="535200"/>
          </a:xfrm>
        </p:spPr>
        <p:txBody>
          <a:bodyPr/>
          <a:lstStyle/>
          <a:p>
            <a:r>
              <a:rPr lang="fr-FR" dirty="0"/>
              <a:t>V. Gestionnaire de RFID : Norme ISO 14443 (2/5)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855210-8C49-77D6-CBDB-7ABDD957E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1882775"/>
            <a:ext cx="4972049" cy="4351200"/>
          </a:xfrm>
        </p:spPr>
        <p:txBody>
          <a:bodyPr/>
          <a:lstStyle/>
          <a:p>
            <a:r>
              <a:rPr lang="fr-FR" dirty="0"/>
              <a:t>Définit le fonctionnement des cartes à puce sans contact</a:t>
            </a:r>
          </a:p>
          <a:p>
            <a:endParaRPr lang="fr-FR" dirty="0"/>
          </a:p>
          <a:p>
            <a:r>
              <a:rPr lang="fr-FR" dirty="0"/>
              <a:t>2 types : Type A et Type B </a:t>
            </a:r>
          </a:p>
          <a:p>
            <a:r>
              <a:rPr lang="fr-FR" dirty="0"/>
              <a:t>Communiquent à 13.56 MHz</a:t>
            </a:r>
          </a:p>
          <a:p>
            <a:r>
              <a:rPr lang="fr-FR" dirty="0"/>
              <a:t>Portée maximale de 4 cm environ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622E6A-96C0-0C10-BA0C-A2D64374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C142AA-FA3C-D863-7044-8C95B31F0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6" y="4696819"/>
            <a:ext cx="263842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11A7AC-2522-A200-5790-93F652FA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4" y="1216247"/>
            <a:ext cx="4275136" cy="522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20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67AC6-9925-4D70-D806-A07D1B75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V. Gestionnaire de RFID (3/5)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855210-8C49-77D6-CBDB-7ABDD957E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5" y="1825625"/>
            <a:ext cx="6448426" cy="4351200"/>
          </a:xfrm>
        </p:spPr>
        <p:txBody>
          <a:bodyPr/>
          <a:lstStyle/>
          <a:p>
            <a:r>
              <a:rPr lang="fr-FR" dirty="0"/>
              <a:t>Communication en UART avec le lecteur 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4 étapes :</a:t>
            </a:r>
          </a:p>
          <a:p>
            <a:pPr lvl="1"/>
            <a:r>
              <a:rPr lang="fr-FR" dirty="0"/>
              <a:t>Initialisation du lecteur au démarrage uniquement </a:t>
            </a:r>
          </a:p>
          <a:p>
            <a:pPr lvl="1"/>
            <a:r>
              <a:rPr lang="fr-FR" dirty="0"/>
              <a:t>Commande d’activation du tag </a:t>
            </a:r>
          </a:p>
          <a:p>
            <a:pPr lvl="1"/>
            <a:r>
              <a:rPr lang="fr-FR" dirty="0"/>
              <a:t>Boucle anticollision </a:t>
            </a:r>
          </a:p>
          <a:p>
            <a:pPr lvl="1"/>
            <a:r>
              <a:rPr lang="fr-FR" dirty="0"/>
              <a:t>Lecture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622E6A-96C0-0C10-BA0C-A2D64374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D25135-43F2-429C-560D-5D18501AF2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273" y="0"/>
            <a:ext cx="3758873" cy="68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65D8B1-F880-C640-E3F3-A2569BEC7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4" b="29708"/>
          <a:stretch/>
        </p:blipFill>
        <p:spPr bwMode="auto">
          <a:xfrm>
            <a:off x="1324854" y="2374958"/>
            <a:ext cx="4922520" cy="1151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817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67AC6-9925-4D70-D806-A07D1B75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V. Gestionnaire de RFID : Schéma bloc (4/5)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622E6A-96C0-0C10-BA0C-A2D64374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863A6D-0773-46DF-659F-F51B543D4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07" y="2195587"/>
            <a:ext cx="11125785" cy="3465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53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9247F-0044-68D5-3046-7E19AAD4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V. Gestionnaire de RFID : Séquences envoyés (5/5)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4B7309-6B3B-18F5-94E8-9FDF9FEE7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FE6857-6E1F-61C7-744E-989C2EA07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613" y="1812165"/>
            <a:ext cx="7932541" cy="6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700557-0F8F-647D-F14D-F4193050E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0"/>
          <a:stretch/>
        </p:blipFill>
        <p:spPr bwMode="auto">
          <a:xfrm>
            <a:off x="3338300" y="2655169"/>
            <a:ext cx="5515394" cy="635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B2B0A1-740C-F579-2FC2-0309009F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1" r="-35"/>
          <a:stretch/>
        </p:blipFill>
        <p:spPr bwMode="auto">
          <a:xfrm>
            <a:off x="3909558" y="3564819"/>
            <a:ext cx="4372878" cy="635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46C51A-A868-94D0-0A45-71DCE08D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86" y="4460755"/>
            <a:ext cx="5586422" cy="63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27A227-02F9-DA02-FFDC-3F5753CB1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54" y="5370405"/>
            <a:ext cx="9031886" cy="635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71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8F033-D70B-3564-9D32-62763C67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VI. Résultats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377C68-0B99-34A5-6D25-B76DF57CB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854505" cy="4351200"/>
          </a:xfrm>
        </p:spPr>
        <p:txBody>
          <a:bodyPr/>
          <a:lstStyle/>
          <a:p>
            <a:r>
              <a:rPr lang="fr-FR" dirty="0"/>
              <a:t>La plupart des objectifs fixés sont atteints </a:t>
            </a:r>
          </a:p>
          <a:p>
            <a:r>
              <a:rPr lang="fr-FR" dirty="0">
                <a:sym typeface="Wingdings" panose="05000000000000000000" pitchFamily="2" charset="2"/>
              </a:rPr>
              <a:t> Robot capable de se déplacer et localiser de manière autonome</a:t>
            </a:r>
          </a:p>
          <a:p>
            <a:r>
              <a:rPr lang="fr-FR" dirty="0" err="1">
                <a:sym typeface="Wingdings" panose="05000000000000000000" pitchFamily="2" charset="2"/>
              </a:rPr>
              <a:t>Struct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C17A8A-CCC7-9262-0384-44BCA3BDB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898BB5-F46E-6EB5-5622-F1062AE46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760" y="2129241"/>
            <a:ext cx="3484880" cy="34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36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AA0340-5518-4D2D-5024-94AFA828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C6AF06-0F78-F903-CA0C-0CE599315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Projet très formateur, complet </a:t>
            </a:r>
          </a:p>
          <a:p>
            <a:endParaRPr lang="fr-FR" dirty="0"/>
          </a:p>
          <a:p>
            <a:r>
              <a:rPr lang="fr-FR" dirty="0"/>
              <a:t>Confirme mon désir de continuer dans la conception FPGA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86489-E6A6-B785-5209-94F3033D99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608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9D52538-5837-8D43-846F-D1AF82CD19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Merci pour votre attention !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5011B75-9973-AC48-E003-D746DEC382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Avez-vous des questions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5DF6FA-6BAC-DD79-CD86-290C61312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87462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3C63C-C5F8-4B1F-29F5-BC1EA8F7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039F83-A2FF-4DC3-34D1-759354776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Robots dans tous les domaines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0C8E9F-554E-1A1B-A139-0202F594F5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31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F67AC4-38DF-490E-318E-458BB940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Présentation du contexte : L’entreprise (1/2)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DA4706-C0A0-4939-015A-6BFCF12F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02" y="1825625"/>
            <a:ext cx="6291743" cy="4768122"/>
          </a:xfrm>
        </p:spPr>
        <p:txBody>
          <a:bodyPr/>
          <a:lstStyle/>
          <a:p>
            <a:endParaRPr lang="fr-FR" dirty="0"/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Société d’ingénierie spécialisée en conception de </a:t>
            </a:r>
            <a:r>
              <a:rPr lang="fr-FR" dirty="0">
                <a:latin typeface="+mn-lt"/>
              </a:rPr>
              <a:t>systèmes électroniques 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latin typeface="+mn-lt"/>
              </a:rPr>
              <a:t>800 ingénieurs, 11 implantations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>
                <a:latin typeface="+mn-lt"/>
              </a:rPr>
              <a:t>Activité en 3 parties : 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>
                <a:latin typeface="+mn-lt"/>
              </a:rPr>
              <a:t>Forfait 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>
                <a:latin typeface="+mn-lt"/>
              </a:rPr>
              <a:t>Assistance technique 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R&amp;D et innovation </a:t>
            </a:r>
            <a:endParaRPr lang="fr-FR" sz="1700" dirty="0">
              <a:latin typeface="+mn-lt"/>
            </a:endParaRP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AD2842-8ACD-3E17-F361-3FB540A25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4B400F-7D16-E403-14BB-AE07AB368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46" y="2110865"/>
            <a:ext cx="4454554" cy="3440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30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94918-B89D-72A5-371D-47B9016D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Présentation du contexte : Le projet (2/2)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358711-3388-0CF8-89D4-48AF694D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6833" y="1825625"/>
            <a:ext cx="6806967" cy="4351200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Réalisation robot autonome à partir d’une base holonome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3 stagiaires : 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un concepteur Hardware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un développeur Software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une conceptrice FPGA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Choix spécifications : localisation, navigation, détection d’obstacles …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F81454-5D83-74D9-9553-CE3CC468B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CEB58D-113D-E433-0F93-EB7B3E4A8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27" y="2451147"/>
            <a:ext cx="3321292" cy="19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991B86-47BB-08C8-4A56-2FF40652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Spécifications : choix des périphériques (1/3)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8BD7DB-9EA9-F330-603F-C3BFB1ECA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3B3DA5-E1FA-C2BB-D384-D0C9961B2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4" t="7799" r="26821" b="2513"/>
          <a:stretch/>
        </p:blipFill>
        <p:spPr>
          <a:xfrm>
            <a:off x="196442" y="1305731"/>
            <a:ext cx="1283516" cy="2508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1C1404-12FF-012C-5570-57FDB175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7" t="11392" r="13550"/>
          <a:stretch/>
        </p:blipFill>
        <p:spPr>
          <a:xfrm>
            <a:off x="1597404" y="1346716"/>
            <a:ext cx="2634142" cy="1888898"/>
          </a:xfrm>
          <a:prstGeom prst="rect">
            <a:avLst/>
          </a:prstGeom>
        </p:spPr>
      </p:pic>
      <p:sp>
        <p:nvSpPr>
          <p:cNvPr id="8" name="AutoShape 4" descr="Capteur de distance ultrason HC-SR04 - Boutique Semageek">
            <a:extLst>
              <a:ext uri="{FF2B5EF4-FFF2-40B4-BE49-F238E27FC236}">
                <a16:creationId xmlns:a16="http://schemas.microsoft.com/office/drawing/2014/main" id="{4586E399-028E-AB89-E031-8D1E57E3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0A121B-081F-3C22-12D1-2A88248119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6" b="22568"/>
          <a:stretch/>
        </p:blipFill>
        <p:spPr>
          <a:xfrm>
            <a:off x="3796716" y="4354162"/>
            <a:ext cx="2984035" cy="1704642"/>
          </a:xfrm>
          <a:prstGeom prst="rect">
            <a:avLst/>
          </a:prstGeom>
        </p:spPr>
      </p:pic>
      <p:pic>
        <p:nvPicPr>
          <p:cNvPr id="1030" name="Picture 6" descr="Espressif Outil de développement ESP32-DevKitC Ver. D | Conrad.fr">
            <a:extLst>
              <a:ext uri="{FF2B5EF4-FFF2-40B4-BE49-F238E27FC236}">
                <a16:creationId xmlns:a16="http://schemas.microsoft.com/office/drawing/2014/main" id="{CF2E8BFE-0032-3EE8-A68D-D2CDF971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4" y="1305731"/>
            <a:ext cx="2750597" cy="19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EE13AD4-FC20-CBFB-597D-EFBCB424CB13}"/>
              </a:ext>
            </a:extLst>
          </p:cNvPr>
          <p:cNvSpPr txBox="1"/>
          <p:nvPr/>
        </p:nvSpPr>
        <p:spPr>
          <a:xfrm>
            <a:off x="1971021" y="360549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Localisation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3CE8A9-E2A3-1E74-30F0-646EF640977D}"/>
              </a:ext>
            </a:extLst>
          </p:cNvPr>
          <p:cNvSpPr txBox="1"/>
          <p:nvPr/>
        </p:nvSpPr>
        <p:spPr>
          <a:xfrm>
            <a:off x="4003766" y="628404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Détection d’obstacles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0DB030-D340-189E-378B-E7E64F101FF3}"/>
              </a:ext>
            </a:extLst>
          </p:cNvPr>
          <p:cNvSpPr txBox="1"/>
          <p:nvPr/>
        </p:nvSpPr>
        <p:spPr>
          <a:xfrm>
            <a:off x="8243055" y="355233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Détection d’intrusion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C0B5E1-BC96-8154-528D-E0D279446F97}"/>
              </a:ext>
            </a:extLst>
          </p:cNvPr>
          <p:cNvSpPr txBox="1"/>
          <p:nvPr/>
        </p:nvSpPr>
        <p:spPr>
          <a:xfrm>
            <a:off x="423663" y="3677151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/>
              <a:t>RFID click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2A2249-9848-9150-879A-02AF393807B6}"/>
              </a:ext>
            </a:extLst>
          </p:cNvPr>
          <p:cNvSpPr txBox="1"/>
          <p:nvPr/>
        </p:nvSpPr>
        <p:spPr>
          <a:xfrm>
            <a:off x="2354529" y="3145794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/>
              <a:t>IMU 9DOF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B802F28-8B41-4C0E-8981-9F9C0E805B20}"/>
              </a:ext>
            </a:extLst>
          </p:cNvPr>
          <p:cNvSpPr txBox="1"/>
          <p:nvPr/>
        </p:nvSpPr>
        <p:spPr>
          <a:xfrm>
            <a:off x="4518210" y="5999828"/>
            <a:ext cx="1425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/>
              <a:t>Ultrasons HC-SR04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C83977-613D-A332-0013-1F1C4124CB37}"/>
              </a:ext>
            </a:extLst>
          </p:cNvPr>
          <p:cNvSpPr txBox="1"/>
          <p:nvPr/>
        </p:nvSpPr>
        <p:spPr>
          <a:xfrm>
            <a:off x="9931742" y="3294034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/>
              <a:t>ESP32 –WROOM-32E</a:t>
            </a:r>
            <a:endParaRPr lang="fr-FR" u="sng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3F8C1A1-45E1-DF8A-19F4-300748A5F5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16" b="89980" l="2055" r="95170">
                        <a14:foregroundMark x1="90236" y1="63548" x2="90236" y2="63548"/>
                        <a14:foregroundMark x1="95170" y1="62832" x2="95170" y2="62832"/>
                        <a14:foregroundMark x1="18808" y1="25256" x2="22037" y2="22467"/>
                        <a14:backgroundMark x1="15005" y1="71677" x2="15005" y2="71677"/>
                        <a14:backgroundMark x1="13104" y1="73824" x2="12282" y2="53988"/>
                        <a14:backgroundMark x1="14748" y1="51840" x2="9353" y2="35685"/>
                        <a14:backgroundMark x1="13104" y1="63906" x2="13361" y2="52607"/>
                        <a14:backgroundMark x1="16084" y1="47802" x2="9609" y2="29806"/>
                        <a14:backgroundMark x1="27955" y1="16922" x2="37410" y2="10481"/>
                        <a14:backgroundMark x1="5550" y1="32209" x2="13669" y2="52556"/>
                        <a14:backgroundMark x1="13669" y1="52556" x2="9661" y2="77249"/>
                        <a14:backgroundMark x1="9661" y1="77249" x2="15005" y2="81902"/>
                        <a14:backgroundMark x1="4471" y1="32464" x2="154" y2="34100"/>
                        <a14:backgroundMark x1="6629" y1="30624" x2="6629" y2="30624"/>
                        <a14:backgroundMark x1="7451" y1="28732" x2="7451" y2="28732"/>
                        <a14:backgroundMark x1="5293" y1="28732" x2="9353" y2="31953"/>
                        <a14:backgroundMark x1="7451" y1="27914" x2="9044" y2="35429"/>
                        <a14:backgroundMark x1="7708" y1="29806" x2="13104" y2="29243"/>
                        <a14:backgroundMark x1="1233" y1="31697" x2="9353" y2="28170"/>
                        <a14:backgroundMark x1="8787" y1="31697" x2="11768" y2="50204"/>
                        <a14:backgroundMark x1="13104" y1="44581" x2="15005" y2="49949"/>
                        <a14:backgroundMark x1="12847" y1="38650" x2="15262" y2="48569"/>
                        <a14:backgroundMark x1="13926" y1="39724" x2="15005" y2="44581"/>
                        <a14:backgroundMark x1="14183" y1="38650" x2="13104" y2="37832"/>
                        <a14:backgroundMark x1="8787" y1="32209" x2="11511" y2="40798"/>
                        <a14:backgroundMark x1="17729" y1="23364" x2="27698" y2="19836"/>
                        <a14:backgroundMark x1="26619" y1="18252" x2="31757" y2="15031"/>
                        <a14:backgroundMark x1="30370" y1="15849" x2="32528" y2="12883"/>
                        <a14:backgroundMark x1="23638" y1="20143" x2="27698" y2="19070"/>
                        <a14:backgroundMark x1="11202" y1="50767" x2="13361" y2="51534"/>
                        <a14:backgroundMark x1="12282" y1="37832" x2="11768" y2="37321"/>
                        <a14:backgroundMark x1="13926" y1="49693" x2="14440" y2="49949"/>
                        <a14:backgroundMark x1="14440" y1="50204" x2="14440" y2="50204"/>
                        <a14:backgroundMark x1="14183" y1="49949" x2="11768" y2="48875"/>
                        <a14:backgroundMark x1="13977" y1="60378" x2="13052" y2="61196"/>
                        <a14:backgroundMark x1="14645" y1="24335" x2="9918" y2="4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7400" b="12789"/>
          <a:stretch/>
        </p:blipFill>
        <p:spPr>
          <a:xfrm>
            <a:off x="7021875" y="1412389"/>
            <a:ext cx="1877161" cy="169643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586DE09-C057-8DEE-FE66-3331D39164B3}"/>
              </a:ext>
            </a:extLst>
          </p:cNvPr>
          <p:cNvSpPr txBox="1"/>
          <p:nvPr/>
        </p:nvSpPr>
        <p:spPr>
          <a:xfrm>
            <a:off x="6937811" y="3108826"/>
            <a:ext cx="2056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 dirty="0"/>
              <a:t>Balises (ESP32 + HC-SR501)</a:t>
            </a:r>
            <a:endParaRPr lang="fr-FR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556B0C3-E010-DB03-A3A7-DEBB0A01CE4E}"/>
              </a:ext>
            </a:extLst>
          </p:cNvPr>
          <p:cNvSpPr txBox="1"/>
          <p:nvPr/>
        </p:nvSpPr>
        <p:spPr>
          <a:xfrm>
            <a:off x="3048000" y="3195965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rédiger des spécifications et un planning, de gérer un budget ainsi que de mettre en place des réunions régulièrement pour les encadrants.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023BE-7840-33EE-604F-B687DDD1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Spécifications : Choix de la carte (2/3)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AAFCB0-AA40-CBF3-BA9C-1C0FCBC5A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408323"/>
            <a:ext cx="5349239" cy="2845435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dirty="0"/>
              <a:t>Zybo Z7-20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Processeur dual-</a:t>
            </a:r>
            <a:r>
              <a:rPr lang="fr-FR" sz="1700" dirty="0" err="1"/>
              <a:t>core</a:t>
            </a:r>
            <a:r>
              <a:rPr lang="fr-FR" sz="1700" dirty="0"/>
              <a:t> ARM Cortex-A9 (PS)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FPGA Artix-7 (PL)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Connectique très complète </a:t>
            </a:r>
          </a:p>
          <a:p>
            <a:pPr marL="1219169"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1700" dirty="0"/>
              <a:t>Prix accessible (&lt;500 euros)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B3DE9-01A7-F511-6CA8-ECCF67310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2054" name="Picture 6" descr="Digilent Zybo Z7-20 + SDSoC - Development Board | TEquipment">
            <a:extLst>
              <a:ext uri="{FF2B5EF4-FFF2-40B4-BE49-F238E27FC236}">
                <a16:creationId xmlns:a16="http://schemas.microsoft.com/office/drawing/2014/main" id="{C395DD9E-E798-B4A7-C099-64201FEFC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22111" r="20250" b="21444"/>
          <a:stretch/>
        </p:blipFill>
        <p:spPr bwMode="auto">
          <a:xfrm>
            <a:off x="6477000" y="1895561"/>
            <a:ext cx="5448300" cy="38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8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4435A7-2FD3-EA31-2B1F-43B9C4E7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Spécifications : Logiciels utilisés (3/3)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A00AC6-17AC-7983-5D64-186F4A45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732" y="2256077"/>
            <a:ext cx="1430655" cy="494362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8B55A9-763F-5401-94AA-1FE7B72DA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19708"/>
            <a:ext cx="7551421" cy="5290641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Programmation du FPGA : </a:t>
            </a:r>
            <a:r>
              <a:rPr lang="fr-FR" dirty="0" err="1"/>
              <a:t>Vivado</a:t>
            </a:r>
            <a:endParaRPr lang="fr-FR" dirty="0"/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Test de la communication Software, développement des drivers  : Vitis et </a:t>
            </a:r>
            <a:r>
              <a:rPr lang="fr-FR" dirty="0" err="1"/>
              <a:t>Pynq</a:t>
            </a:r>
            <a:endParaRPr lang="fr-FR" dirty="0"/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Programmation des ESP32  : Arduino IDE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Communication UART FPGA-PC: </a:t>
            </a:r>
            <a:r>
              <a:rPr lang="fr-FR" dirty="0" err="1"/>
              <a:t>Putty</a:t>
            </a:r>
            <a:r>
              <a:rPr lang="fr-FR" dirty="0"/>
              <a:t> et </a:t>
            </a:r>
            <a:r>
              <a:rPr lang="fr-FR" dirty="0" err="1"/>
              <a:t>Spyder</a:t>
            </a:r>
            <a:endParaRPr lang="fr-FR" dirty="0"/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Gestion du planning : </a:t>
            </a:r>
            <a:r>
              <a:rPr lang="fr-FR" dirty="0" err="1"/>
              <a:t>GanttProject</a:t>
            </a:r>
            <a:endParaRPr lang="fr-FR" dirty="0"/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Gestion de projet : Git, GitHub</a:t>
            </a:r>
          </a:p>
          <a:p>
            <a:pPr mar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fr-FR" dirty="0"/>
              <a:t>Réalisation de schémas : diagrams.net</a:t>
            </a:r>
          </a:p>
          <a:p>
            <a:pPr mar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7FC854-8774-2545-E24F-7B7B66123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DE81A0-D947-223A-C4C4-AA9803004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387" y="2123307"/>
            <a:ext cx="1339215" cy="6653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C3F970-1837-5EF4-CA03-81200AB41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95" y="1373903"/>
            <a:ext cx="2245043" cy="7312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0DB828-5171-2F67-997C-E98606A8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5138876"/>
            <a:ext cx="1581150" cy="88544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AD38A5D-4EC2-043E-1132-B7CBF30A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694" y="4513575"/>
            <a:ext cx="2758440" cy="720956"/>
          </a:xfrm>
          <a:prstGeom prst="rect">
            <a:avLst/>
          </a:prstGeom>
        </p:spPr>
      </p:pic>
      <p:pic>
        <p:nvPicPr>
          <p:cNvPr id="3074" name="Picture 2" descr="Comment allumer une LED en continu avec Arduino ? - Tesseract IT">
            <a:extLst>
              <a:ext uri="{FF2B5EF4-FFF2-40B4-BE49-F238E27FC236}">
                <a16:creationId xmlns:a16="http://schemas.microsoft.com/office/drawing/2014/main" id="{688AAB14-2686-6691-3BD3-4DCD9DEB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69" y="3031926"/>
            <a:ext cx="1634490" cy="91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F8FF78-0E72-FD0D-5986-DF32167B1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081" y="5308780"/>
            <a:ext cx="1445894" cy="60433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444AF8-8189-B07E-AEA7-A148CF361F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481" y="5927095"/>
            <a:ext cx="697231" cy="69723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EF89C1-E1D0-4932-088E-92620F13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52" y="3679570"/>
            <a:ext cx="948296" cy="9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C21F4A-C90E-28F1-AAEF-8C72C210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14" y="3620054"/>
            <a:ext cx="1796973" cy="8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FD45D3-34C8-D396-1B2E-F251E824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1" y="722392"/>
            <a:ext cx="10515600" cy="535200"/>
          </a:xfrm>
        </p:spPr>
        <p:txBody>
          <a:bodyPr/>
          <a:lstStyle/>
          <a:p>
            <a:r>
              <a:rPr lang="fr-FR" sz="3200" dirty="0"/>
              <a:t>III. Architecture Fonctionnelle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4EA998-6910-582C-1794-F786282FC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3671" y="2005151"/>
            <a:ext cx="5687737" cy="435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Partage Software et FPGA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Divers périphériques et protocoles de communication</a:t>
            </a:r>
          </a:p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dirty="0"/>
              <a:t>Communication par des AXI 4 Lite (A</a:t>
            </a:r>
            <a:r>
              <a:rPr lang="en-US" dirty="0" err="1"/>
              <a:t>dvanced</a:t>
            </a:r>
            <a:r>
              <a:rPr lang="en-US" dirty="0"/>
              <a:t> </a:t>
            </a:r>
            <a:r>
              <a:rPr lang="en-US" dirty="0" err="1"/>
              <a:t>eXtensible</a:t>
            </a:r>
            <a:r>
              <a:rPr lang="en-US" dirty="0"/>
              <a:t> Interface 4 Lite)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2AABFB-244B-BBFA-0B50-2C89B04EC3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7A4F88-F7D4-4929-B1B4-8D4680E40F04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EB8B9E-431E-410A-88C3-A7E94E12E7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69" y="-25167"/>
            <a:ext cx="6204132" cy="6980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7086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F8D90D31-0E82-441F-979D-5CA5121051FF}" vid="{6756C6E6-5B85-46E8-8880-4CDFF9CDDAE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1427</TotalTime>
  <Words>989</Words>
  <Application>Microsoft Office PowerPoint</Application>
  <PresentationFormat>Grand écran</PresentationFormat>
  <Paragraphs>308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0" baseType="lpstr">
      <vt:lpstr>Arial</vt:lpstr>
      <vt:lpstr>Calibri</vt:lpstr>
      <vt:lpstr>Thème1</vt:lpstr>
      <vt:lpstr>Design FPGA pour Robot Autonome de Surveillance</vt:lpstr>
      <vt:lpstr>Plan</vt:lpstr>
      <vt:lpstr>Introduction</vt:lpstr>
      <vt:lpstr>I. Présentation du contexte : L’entreprise (1/2)</vt:lpstr>
      <vt:lpstr>I. Présentation du contexte : Le projet (2/2) </vt:lpstr>
      <vt:lpstr>Spécifications : choix des périphériques (1/3) </vt:lpstr>
      <vt:lpstr>Spécifications : Choix de la carte (2/3)</vt:lpstr>
      <vt:lpstr>Spécifications : Logiciels utilisés (3/3)</vt:lpstr>
      <vt:lpstr>III. Architecture Fonctionnelle</vt:lpstr>
      <vt:lpstr>III. Architecture fonctionnelle</vt:lpstr>
      <vt:lpstr>IV. Algorithme de Dijkstra : Le principe (1/9)</vt:lpstr>
      <vt:lpstr>IV. Algorithme de Dijkstra : Le principe (2/9)</vt:lpstr>
      <vt:lpstr>IV. Algorithme de Dijkstra : Le principe (3/9)</vt:lpstr>
      <vt:lpstr>IV. Algorithme de Dijkstra : Le principe (4/9)</vt:lpstr>
      <vt:lpstr>IV. Algorithme de Dijkstra : Le principe (5/9)</vt:lpstr>
      <vt:lpstr>IV. Algorithme de Dijkstra : Le principe (6/9)</vt:lpstr>
      <vt:lpstr>IV. Algorithme de Dijkstra : Le principe (7/9)</vt:lpstr>
      <vt:lpstr>IV. Algorithme de Dijkstra : Le plan de l’agence (8/9) </vt:lpstr>
      <vt:lpstr>IV. Algorithme de Dijkstra : Schéma bloc (9/9)</vt:lpstr>
      <vt:lpstr>V. Gestionnaire de RFID : Utilisation (1/5)</vt:lpstr>
      <vt:lpstr>V. Gestionnaire de RFID : Norme ISO 14443 (2/5)</vt:lpstr>
      <vt:lpstr>V. Gestionnaire de RFID (3/5) </vt:lpstr>
      <vt:lpstr>V. Gestionnaire de RFID : Schéma bloc (4/5)</vt:lpstr>
      <vt:lpstr>V. Gestionnaire de RFID : Séquences envoyés (5/5)</vt:lpstr>
      <vt:lpstr>VI. Résultats </vt:lpstr>
      <vt:lpstr>Conclusion</vt:lpstr>
      <vt:lpstr>Merci pour votre attention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d’avancement du 01/04/2022</dc:title>
  <dc:creator>Isabelle Van Leeuwen</dc:creator>
  <cp:lastModifiedBy>Isabelle Van Leeuwen</cp:lastModifiedBy>
  <cp:revision>39</cp:revision>
  <dcterms:created xsi:type="dcterms:W3CDTF">2022-04-01T08:34:25Z</dcterms:created>
  <dcterms:modified xsi:type="dcterms:W3CDTF">2022-09-02T13:50:42Z</dcterms:modified>
</cp:coreProperties>
</file>